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Playfair Display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76e780798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gd76e780798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76e780798_6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gd76e780798_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76e780798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gd76e780798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76e78079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d76e78079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76e780798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gd76e780798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76e780798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gd76e780798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76e780798_2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gd76e780798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76e780798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gd76e780798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76e780798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d76e780798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76e780798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" name="Google Shape;273;gd76e780798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76e780798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gd76e780798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432054" y="843534"/>
            <a:ext cx="8277606" cy="237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venir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432054" y="3545586"/>
            <a:ext cx="8277606" cy="1110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32054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65226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/>
          <p:nvPr/>
        </p:nvSpPr>
        <p:spPr>
          <a:xfrm rot="5400000">
            <a:off x="643158" y="260093"/>
            <a:ext cx="109728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 flipH="1">
            <a:off x="433989" y="3375901"/>
            <a:ext cx="8276022" cy="13716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418657" y="0"/>
            <a:ext cx="8375585" cy="151410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EEEE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41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374125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836676" y="1858518"/>
            <a:ext cx="7626096" cy="277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83667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418658" y="3736066"/>
            <a:ext cx="8351217" cy="6172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EEEE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41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374125" y="3838936"/>
            <a:ext cx="109728" cy="41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8338" y="480060"/>
            <a:ext cx="8167878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630936" y="3826764"/>
            <a:ext cx="7955280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418657" y="0"/>
            <a:ext cx="8375585" cy="151410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EEEE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41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374125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836676" y="1858518"/>
            <a:ext cx="3703320" cy="277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4759452" y="1858518"/>
            <a:ext cx="3703320" cy="277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dt" idx="10"/>
          </p:nvPr>
        </p:nvSpPr>
        <p:spPr>
          <a:xfrm>
            <a:off x="83667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418657" y="0"/>
            <a:ext cx="8375585" cy="151410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EEEE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41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374125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836676" y="1779488"/>
            <a:ext cx="370332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836676" y="2402766"/>
            <a:ext cx="3703320" cy="222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3"/>
          </p:nvPr>
        </p:nvSpPr>
        <p:spPr>
          <a:xfrm>
            <a:off x="4759452" y="1779488"/>
            <a:ext cx="370332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4"/>
          </p:nvPr>
        </p:nvSpPr>
        <p:spPr>
          <a:xfrm>
            <a:off x="4759452" y="2402765"/>
            <a:ext cx="3703320" cy="222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83667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640537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499390" y="1150144"/>
            <a:ext cx="8187797" cy="284321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EEEE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9BBC2">
                <a:alpha val="2941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456813" y="2228849"/>
            <a:ext cx="96012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809244" y="1453896"/>
            <a:ext cx="7632954" cy="22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venir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418658" y="871525"/>
            <a:ext cx="2805555" cy="34825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EEEE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41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374125" y="1213781"/>
            <a:ext cx="109728" cy="617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651510" y="1282446"/>
            <a:ext cx="2324862" cy="128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venir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723894" y="1282446"/>
            <a:ext cx="5047488" cy="307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2"/>
          </p:nvPr>
        </p:nvSpPr>
        <p:spPr>
          <a:xfrm>
            <a:off x="651510" y="2571750"/>
            <a:ext cx="2324862" cy="15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dt" idx="10"/>
          </p:nvPr>
        </p:nvSpPr>
        <p:spPr>
          <a:xfrm>
            <a:off x="65151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  <a:defRPr sz="33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g"/><Relationship Id="rId4" Type="http://schemas.openxmlformats.org/officeDocument/2006/relationships/hyperlink" Target="https://smallbusiness.chron.com/importance-colors-fundraising-advertising-70854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r="15633" b="4"/>
          <a:stretch/>
        </p:blipFill>
        <p:spPr>
          <a:xfrm>
            <a:off x="2642616" y="8"/>
            <a:ext cx="6501384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0" y="0"/>
            <a:ext cx="7317451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254"/>
                </a:srgbClr>
              </a:gs>
              <a:gs pos="35000">
                <a:srgbClr val="FFFFFF">
                  <a:alpha val="78431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310350" y="1127581"/>
            <a:ext cx="3017475" cy="24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/>
              <a:t>UX/UI Design For Food Donation: </a:t>
            </a:r>
            <a:br>
              <a:rPr lang="en" sz="2700"/>
            </a:br>
            <a:r>
              <a:rPr lang="en" sz="2700"/>
              <a:t>A Sustainable System For Charity And Waste Reduction </a:t>
            </a:r>
            <a:endParaRPr sz="2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endParaRPr sz="270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0343" y="3733968"/>
            <a:ext cx="2799225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Presented by</a:t>
            </a:r>
            <a:r>
              <a:rPr lang="en" sz="1400"/>
              <a:t> 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400"/>
              <a:t>SONALI SAHOO (117ID0497) 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400"/>
              <a:t>T PRITHVI KIRAN (117ID0488)</a:t>
            </a:r>
            <a:r>
              <a:rPr lang="en" sz="1500"/>
              <a:t> 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sp>
        <p:nvSpPr>
          <p:cNvPr id="144" name="Google Shape;144;p24"/>
          <p:cNvSpPr/>
          <p:nvPr/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360772" y="3410190"/>
            <a:ext cx="2983230" cy="13716"/>
          </a:xfrm>
          <a:prstGeom prst="rect">
            <a:avLst/>
          </a:prstGeom>
          <a:solidFill>
            <a:srgbClr val="D8D3BB"/>
          </a:solidFill>
          <a:ln w="9525" cap="flat" cmpd="sng">
            <a:solidFill>
              <a:srgbClr val="D8D3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2885665" y="3733972"/>
            <a:ext cx="2722500" cy="51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Guided by 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Dr MOHAMMED RAJIK KHAN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1665143" y="254429"/>
            <a:ext cx="6307200" cy="53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Department of Industrial Design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National Institute of Technology Rourkela</a:t>
            </a:r>
            <a:endParaRPr sz="1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9785" y="113680"/>
            <a:ext cx="810492" cy="8208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4"/>
          <p:cNvCxnSpPr/>
          <p:nvPr/>
        </p:nvCxnSpPr>
        <p:spPr>
          <a:xfrm>
            <a:off x="2790584" y="3733969"/>
            <a:ext cx="14175" cy="745200"/>
          </a:xfrm>
          <a:prstGeom prst="straightConnector1">
            <a:avLst/>
          </a:prstGeom>
          <a:noFill/>
          <a:ln w="9525" cap="flat" cmpd="sng">
            <a:solidFill>
              <a:srgbClr val="D2C78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308489" y="2142734"/>
            <a:ext cx="5436346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700" dirty="0"/>
              <a:t>FUTURE </a:t>
            </a:r>
            <a:r>
              <a:rPr lang="en" sz="2700" dirty="0" smtClean="0"/>
              <a:t>PERSPECTIVE</a:t>
            </a:r>
            <a:endParaRPr sz="1400" b="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endParaRPr sz="2700" dirty="0"/>
          </a:p>
        </p:txBody>
      </p:sp>
      <p:sp>
        <p:nvSpPr>
          <p:cNvPr id="306" name="Google Shape;306;p33"/>
          <p:cNvSpPr/>
          <p:nvPr/>
        </p:nvSpPr>
        <p:spPr>
          <a:xfrm rot="5400000">
            <a:off x="486839" y="290912"/>
            <a:ext cx="549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308489" y="2607125"/>
            <a:ext cx="3291900" cy="13800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371523" y="2811844"/>
            <a:ext cx="8671200" cy="27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540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➢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Development of the digital software application for practical implementation.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➢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Collaboration with different restaurants, hostel messes, as well as with NGOs, charity organizations, social service clubs.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Authenticated and secured system of management at the backend.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➢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Incorporate knowledge, spread awareness and encourage people to donate.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➢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Collect feedback and improve the functioning.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54000" algn="just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Extend the App for eradicating not just hunger, but other requirements like clothes, medicines etc.</a:t>
            </a:r>
            <a:endParaRPr sz="8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632042" y="4865543"/>
            <a:ext cx="7879800" cy="13800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/>
          <p:nvPr/>
        </p:nvSpPr>
        <p:spPr>
          <a:xfrm rot="5400000">
            <a:off x="2188772" y="3281416"/>
            <a:ext cx="41100" cy="31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05;p33"/>
          <p:cNvSpPr txBox="1">
            <a:spLocks/>
          </p:cNvSpPr>
          <p:nvPr/>
        </p:nvSpPr>
        <p:spPr>
          <a:xfrm>
            <a:off x="308489" y="594324"/>
            <a:ext cx="5993558" cy="43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 typeface="Arial"/>
              <a:buNone/>
            </a:pPr>
            <a:r>
              <a:rPr lang="en-IN" sz="2700" dirty="0" smtClean="0"/>
              <a:t>WORKING OF THE APPLICATION</a:t>
            </a:r>
            <a:endParaRPr lang="en-IN" sz="2700" dirty="0"/>
          </a:p>
        </p:txBody>
      </p:sp>
      <p:sp>
        <p:nvSpPr>
          <p:cNvPr id="13" name="Google Shape;307;p33"/>
          <p:cNvSpPr/>
          <p:nvPr/>
        </p:nvSpPr>
        <p:spPr>
          <a:xfrm>
            <a:off x="308489" y="1040410"/>
            <a:ext cx="3291900" cy="13800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09;p33"/>
          <p:cNvSpPr/>
          <p:nvPr/>
        </p:nvSpPr>
        <p:spPr>
          <a:xfrm>
            <a:off x="236400" y="1224612"/>
            <a:ext cx="8671200" cy="27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540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➢"/>
            </a:pPr>
            <a:r>
              <a:rPr lang="en-IN" b="0" i="0" u="none" strike="noStrike" cap="none" dirty="0" smtClea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navigation through the app is shown in the attached video.</a:t>
            </a:r>
          </a:p>
          <a:p>
            <a:pPr marL="342900" marR="0" lvl="0" indent="-2540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➢"/>
            </a:pPr>
            <a:r>
              <a:rPr lang="en-IN" dirty="0" smtClean="0">
                <a:latin typeface="Avenir"/>
                <a:ea typeface="Avenir"/>
                <a:cs typeface="Avenir"/>
                <a:sym typeface="Avenir"/>
              </a:rPr>
              <a:t>For better understanding, it will be played from the computer.</a:t>
            </a:r>
            <a:endParaRPr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App_Navig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21675" y="811737"/>
            <a:ext cx="1503045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/>
          <p:nvPr/>
        </p:nvSpPr>
        <p:spPr>
          <a:xfrm rot="5400000">
            <a:off x="643158" y="260093"/>
            <a:ext cx="109728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4"/>
          <p:cNvSpPr/>
          <p:nvPr/>
        </p:nvSpPr>
        <p:spPr>
          <a:xfrm rot="10800000" flipH="1">
            <a:off x="433989" y="3375901"/>
            <a:ext cx="8276022" cy="13716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835819" y="0"/>
            <a:ext cx="7472362" cy="51435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EEEE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D8D8D8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845157" y="0"/>
            <a:ext cx="7453682" cy="51435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2846670" y="4615939"/>
            <a:ext cx="3566250" cy="20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3103973" y="192113"/>
            <a:ext cx="3051637" cy="55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REFERENCES</a:t>
            </a:r>
            <a:endParaRPr sz="30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3046166" y="4676608"/>
            <a:ext cx="3051675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sz="30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1396044" y="578990"/>
            <a:ext cx="63891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Naman Talati, Omkar Surve, Jenil Shah, Shrey Kyal. 2017. "Food Donation Portal." Ijsrd - International Journal For Scientific Research &amp; Development 491-493.</a:t>
            </a:r>
            <a:endParaRPr sz="11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Komal Mandal, S. J. (April 2016). Food Wastage Reduction Through Donation Using Modern Technological Approach: Helping Hands. International Journal Of Advanced Research In Computer Engineering &amp; Technology (Ijarcet), 906-908.</a:t>
            </a:r>
            <a:endParaRPr sz="11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I. A. Nuamah, L. Davis, S. Jiang And N. Lane. 2015. "Predicting Donations Using A Forecasting-Simulation Model." Winter Simulation Conference (Wsc) 1880-1891.</a:t>
            </a:r>
            <a:endParaRPr sz="11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Hitesh Raut, Swapnil Rajput, Dhananjay B. Nalawade, Karbhari V. Kale. 2016. "Smartphone-Based Food Supply Chain For Aurangabad City Using Gis Location-Based And Google Web Services." Ijret: International Journal Of Research In Engineering And Technology 301-308.</a:t>
            </a:r>
            <a:endParaRPr sz="11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2013. Share My Dabba. Happylifewelfare.Org/Share-Dabba-Compaign.Html.</a:t>
            </a:r>
            <a:endParaRPr sz="11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AutoNum type="arabicPeriod"/>
            </a:pPr>
            <a:r>
              <a:rPr lang="en" sz="1100" b="0" i="0" u="none" strike="noStrike" cap="none" dirty="0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rPr>
              <a:t>Lee, Angela C. Jun 12, 2014. Systems And Methods For Mobile Device Donations To Charitable Organizations. U.S. Patent 20140164275.</a:t>
            </a:r>
            <a:endParaRPr sz="1100" b="0" i="0" u="none" strike="noStrike" cap="none" dirty="0">
              <a:solidFill>
                <a:srgbClr val="262626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AutoNum type="arabicPeriod"/>
            </a:pPr>
            <a:r>
              <a:rPr lang="en" sz="1100" b="0" i="0" u="none" strike="noStrike" cap="none" dirty="0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rPr>
              <a:t>Suraya Masrom, Abdullah Sani Abd. Rahman, Farah Norliyana Azahar, Nasiroh Omar. 2018. "Food For You (F4u) Mobile Charity Application." International Journal Of Engineering &amp; Technology 520-523.</a:t>
            </a:r>
            <a:endParaRPr sz="1100" b="0" i="0" u="none" strike="noStrike" cap="none" dirty="0">
              <a:solidFill>
                <a:srgbClr val="262626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632006" y="240731"/>
            <a:ext cx="3051675" cy="30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/>
              <a:t>MOTIVATION</a:t>
            </a:r>
            <a:endParaRPr sz="1100"/>
          </a:p>
        </p:txBody>
      </p:sp>
      <p:sp>
        <p:nvSpPr>
          <p:cNvPr id="156" name="Google Shape;156;p25"/>
          <p:cNvSpPr/>
          <p:nvPr/>
        </p:nvSpPr>
        <p:spPr>
          <a:xfrm>
            <a:off x="632042" y="4865543"/>
            <a:ext cx="7879950" cy="13725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5"/>
          <p:cNvSpPr/>
          <p:nvPr/>
        </p:nvSpPr>
        <p:spPr>
          <a:xfrm rot="5400000">
            <a:off x="2188772" y="3281491"/>
            <a:ext cx="41175" cy="3154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571497" y="3389275"/>
            <a:ext cx="2221650" cy="48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OBJECTIVE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632044" y="3873911"/>
            <a:ext cx="8001000" cy="11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 enhance the user experience of managing the surplus/waste food through donation and distribution to the needy.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77800" marR="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 design an interactive user  interface and further develop it into a food management application.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4942575" y="240731"/>
            <a:ext cx="3051675" cy="30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METHODOLOGY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4815244" y="841838"/>
            <a:ext cx="4201340" cy="2168147"/>
            <a:chOff x="423944" y="-160906"/>
            <a:chExt cx="5857770" cy="2890863"/>
          </a:xfrm>
        </p:grpSpPr>
        <p:sp>
          <p:nvSpPr>
            <p:cNvPr id="162" name="Google Shape;162;p25"/>
            <p:cNvSpPr/>
            <p:nvPr/>
          </p:nvSpPr>
          <p:spPr>
            <a:xfrm>
              <a:off x="423944" y="667940"/>
              <a:ext cx="1556145" cy="1283494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rgbClr val="46B47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 txBox="1"/>
            <p:nvPr/>
          </p:nvSpPr>
          <p:spPr>
            <a:xfrm>
              <a:off x="453481" y="697477"/>
              <a:ext cx="1497071" cy="949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t" anchorCtr="0">
              <a:noAutofit/>
            </a:bodyPr>
            <a:lstStyle/>
            <a:p>
              <a:pPr marL="38100" marR="0" lvl="1" indent="-50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venir"/>
                <a:buChar char="•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General CSCW practices</a:t>
              </a:r>
              <a:endPara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38100" marR="0" lvl="1" indent="-508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venir"/>
                <a:buChar char="•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Donation Behavior and Food waste</a:t>
              </a:r>
              <a:endPara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38100" marR="0" lvl="1" indent="-508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venir"/>
                <a:buChar char="•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Comparative Analysis</a:t>
              </a:r>
              <a:endPara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1275012" y="889426"/>
              <a:ext cx="1840531" cy="18405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36" y="87188"/>
                  </a:moveTo>
                  <a:lnTo>
                    <a:pt x="13930" y="85019"/>
                  </a:lnTo>
                  <a:lnTo>
                    <a:pt x="13930" y="85019"/>
                  </a:lnTo>
                  <a:cubicBezTo>
                    <a:pt x="22437" y="100884"/>
                    <a:pt x="38414" y="111270"/>
                    <a:pt x="56281" y="112551"/>
                  </a:cubicBezTo>
                  <a:cubicBezTo>
                    <a:pt x="74149" y="113831"/>
                    <a:pt x="91427" y="105829"/>
                    <a:pt x="102082" y="91337"/>
                  </a:cubicBezTo>
                  <a:lnTo>
                    <a:pt x="99429" y="89896"/>
                  </a:lnTo>
                  <a:lnTo>
                    <a:pt x="108067" y="86104"/>
                  </a:lnTo>
                  <a:lnTo>
                    <a:pt x="108743" y="94955"/>
                  </a:lnTo>
                  <a:lnTo>
                    <a:pt x="106089" y="93513"/>
                  </a:lnTo>
                  <a:cubicBezTo>
                    <a:pt x="94602" y="109385"/>
                    <a:pt x="75791" y="118235"/>
                    <a:pt x="56271" y="116951"/>
                  </a:cubicBezTo>
                  <a:cubicBezTo>
                    <a:pt x="36751" y="115667"/>
                    <a:pt x="19255" y="104428"/>
                    <a:pt x="9936" y="87188"/>
                  </a:cubicBezTo>
                  <a:close/>
                </a:path>
              </a:pathLst>
            </a:custGeom>
            <a:solidFill>
              <a:srgbClr val="AFD3B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769754" y="1676400"/>
              <a:ext cx="1383240" cy="550068"/>
            </a:xfrm>
            <a:prstGeom prst="roundRect">
              <a:avLst>
                <a:gd name="adj" fmla="val 10000"/>
              </a:avLst>
            </a:prstGeom>
            <a:solidFill>
              <a:srgbClr val="46B47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 txBox="1"/>
            <p:nvPr/>
          </p:nvSpPr>
          <p:spPr>
            <a:xfrm>
              <a:off x="785865" y="1692511"/>
              <a:ext cx="1351018" cy="51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275" tIns="16175" rIns="24275" bIns="16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Formative Research</a:t>
              </a: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2488274" y="667940"/>
              <a:ext cx="1556145" cy="1283494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rgbClr val="46B47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2517811" y="972512"/>
              <a:ext cx="1497071" cy="949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t" anchorCtr="0">
              <a:noAutofit/>
            </a:bodyPr>
            <a:lstStyle/>
            <a:p>
              <a:pPr marL="38100" marR="0" lvl="1" indent="-50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venir"/>
                <a:buChar char="•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Brainstorming</a:t>
              </a:r>
              <a:endPara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38100" marR="0" lvl="1" indent="-508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venir"/>
                <a:buChar char="•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Features, functions and user process flow</a:t>
              </a:r>
              <a:endPara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38100" marR="0" lvl="1" indent="-508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venir"/>
                <a:buChar char="•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Wireframe sketches</a:t>
              </a:r>
              <a:endParaRPr sz="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3326374" y="-160906"/>
              <a:ext cx="2039400" cy="203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7" y="32671"/>
                  </a:moveTo>
                  <a:lnTo>
                    <a:pt x="9677" y="32671"/>
                  </a:lnTo>
                  <a:cubicBezTo>
                    <a:pt x="19110" y="15227"/>
                    <a:pt x="36870" y="3908"/>
                    <a:pt x="56634" y="2741"/>
                  </a:cubicBezTo>
                  <a:cubicBezTo>
                    <a:pt x="76399" y="1574"/>
                    <a:pt x="95361" y="10726"/>
                    <a:pt x="106773" y="26939"/>
                  </a:cubicBezTo>
                  <a:lnTo>
                    <a:pt x="109170" y="25637"/>
                  </a:lnTo>
                  <a:lnTo>
                    <a:pt x="108521" y="33650"/>
                  </a:lnTo>
                  <a:lnTo>
                    <a:pt x="100764" y="30203"/>
                  </a:lnTo>
                  <a:lnTo>
                    <a:pt x="103161" y="28901"/>
                  </a:lnTo>
                  <a:lnTo>
                    <a:pt x="103161" y="28901"/>
                  </a:lnTo>
                  <a:cubicBezTo>
                    <a:pt x="92497" y="13932"/>
                    <a:pt x="74916" y="5545"/>
                    <a:pt x="56643" y="6710"/>
                  </a:cubicBezTo>
                  <a:cubicBezTo>
                    <a:pt x="38369" y="7874"/>
                    <a:pt x="21981" y="18426"/>
                    <a:pt x="13281" y="34628"/>
                  </a:cubicBezTo>
                  <a:close/>
                </a:path>
              </a:pathLst>
            </a:custGeom>
            <a:solidFill>
              <a:srgbClr val="AFD3B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2834084" y="392906"/>
              <a:ext cx="1383240" cy="550068"/>
            </a:xfrm>
            <a:prstGeom prst="roundRect">
              <a:avLst>
                <a:gd name="adj" fmla="val 10000"/>
              </a:avLst>
            </a:prstGeom>
            <a:solidFill>
              <a:srgbClr val="46B47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5"/>
            <p:cNvSpPr txBox="1"/>
            <p:nvPr/>
          </p:nvSpPr>
          <p:spPr>
            <a:xfrm>
              <a:off x="2850195" y="409017"/>
              <a:ext cx="1351018" cy="51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275" tIns="16175" rIns="24275" bIns="16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Ideation</a:t>
              </a:r>
              <a:endPara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4552604" y="667940"/>
              <a:ext cx="1556145" cy="1283494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rgbClr val="46B47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5"/>
            <p:cNvSpPr txBox="1"/>
            <p:nvPr/>
          </p:nvSpPr>
          <p:spPr>
            <a:xfrm>
              <a:off x="4582141" y="697477"/>
              <a:ext cx="1497071" cy="949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00" tIns="14300" rIns="14300" bIns="14300" anchor="t" anchorCtr="0">
              <a:noAutofit/>
            </a:bodyPr>
            <a:lstStyle/>
            <a:p>
              <a:pPr marL="38100" marR="0" lvl="1" indent="-50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venir"/>
                <a:buChar char="•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User Experience Flow</a:t>
              </a:r>
              <a:endParaRPr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38100" marR="0" lvl="1" indent="-508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venir"/>
                <a:buChar char="•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Interactive User Interface</a:t>
              </a:r>
              <a:endParaRPr sz="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38100" marR="0" lvl="1" indent="-5080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venir"/>
                <a:buChar char="•"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Development of Application</a:t>
              </a:r>
              <a:endParaRPr sz="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4898414" y="1676400"/>
              <a:ext cx="1383300" cy="550200"/>
            </a:xfrm>
            <a:prstGeom prst="roundRect">
              <a:avLst>
                <a:gd name="adj" fmla="val 10000"/>
              </a:avLst>
            </a:prstGeom>
            <a:solidFill>
              <a:srgbClr val="46B47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5"/>
            <p:cNvSpPr txBox="1"/>
            <p:nvPr/>
          </p:nvSpPr>
          <p:spPr>
            <a:xfrm>
              <a:off x="4914525" y="1692511"/>
              <a:ext cx="1350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275" tIns="16175" rIns="24275" bIns="16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Concept Generation</a:t>
              </a: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76" name="Google Shape;176;p25"/>
          <p:cNvSpPr txBox="1"/>
          <p:nvPr/>
        </p:nvSpPr>
        <p:spPr>
          <a:xfrm>
            <a:off x="571500" y="646819"/>
            <a:ext cx="4050900" cy="236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technology to help people contribute more towards social welfare. 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pandemic has shown us that voluntary help is invaluable and contactless payments are even more important. 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Huge amounts of edible food is wasted in functions, restaurants, hostel mess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54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people want to donate but are too lazy or don’t have an easy medium to donate.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Through this app, we aim to remove the barriers to donation.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25"/>
          <p:cNvSpPr/>
          <p:nvPr/>
        </p:nvSpPr>
        <p:spPr>
          <a:xfrm rot="-5400000" flipH="1">
            <a:off x="3352673" y="2098275"/>
            <a:ext cx="2667600" cy="30150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/>
          <p:cNvSpPr/>
          <p:nvPr/>
        </p:nvSpPr>
        <p:spPr>
          <a:xfrm rot="10800000">
            <a:off x="450356" y="323137"/>
            <a:ext cx="49725" cy="271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5"/>
          <p:cNvSpPr/>
          <p:nvPr/>
        </p:nvSpPr>
        <p:spPr>
          <a:xfrm rot="10800000">
            <a:off x="432488" y="3513637"/>
            <a:ext cx="49725" cy="30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5"/>
          <p:cNvSpPr/>
          <p:nvPr/>
        </p:nvSpPr>
        <p:spPr>
          <a:xfrm rot="10800000">
            <a:off x="4661606" y="307950"/>
            <a:ext cx="49725" cy="30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570353" y="313843"/>
            <a:ext cx="3997125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/>
              <a:t>LITERATURE REVIEW</a:t>
            </a:r>
            <a:endParaRPr sz="1100"/>
          </a:p>
        </p:txBody>
      </p:sp>
      <p:sp>
        <p:nvSpPr>
          <p:cNvPr id="187" name="Google Shape;187;p26"/>
          <p:cNvSpPr/>
          <p:nvPr/>
        </p:nvSpPr>
        <p:spPr>
          <a:xfrm>
            <a:off x="632080" y="4713584"/>
            <a:ext cx="7879950" cy="13725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6"/>
          <p:cNvSpPr/>
          <p:nvPr/>
        </p:nvSpPr>
        <p:spPr>
          <a:xfrm rot="5400000">
            <a:off x="2187666" y="3143079"/>
            <a:ext cx="41175" cy="3154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571500" y="824287"/>
            <a:ext cx="8001000" cy="358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paper "Food donation portal“ [1], which was published in 2015, presents an idea of linking donors with NGOs.​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77800" marR="0" lvl="0" indent="-17780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'Helping Hands‘ [2], an internet-based program provides donors and seekers with a forum to donate and collect old stuff and leftovers.​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77800" marR="0" lvl="0" indent="-17780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paper "Food donations using a forecasting-simulation model' [3], published in 2016, presents a methodology to estimate donations for non-profit hunger relief organizations.​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77800" marR="0" lvl="0" indent="-17780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Published in 2014, the paper 'Smartphone-Based Waste Food Supply Chain for Aurangabad City Using GIS Location-Based and Google Web Services'[4] explains the GIS client-server and the hunger-free city smartphone application.​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77800" marR="0" lvl="0" indent="-17780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'Share my Dabba' is an effort to bring surplus food in dabbas to hungry children on the street using a tiny sticker and a massive outreach of dabbawala network [5].​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77800" marR="0" lvl="0" indent="-17780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Food4U application [6]</a:t>
            </a:r>
            <a:r>
              <a:rPr lang="en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: It has a map GPS based positioning system where users can access the details of each users by clicking at each GPS position. 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77800" marR="0" lvl="0" indent="-17780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rPr>
              <a:t>The patent filed for food donation systems [7] and methods incorporates the user options like ONE TIME GIVE and Periodic GIVE preferences or activation choices</a:t>
            </a: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Google Shape;190;p26"/>
          <p:cNvSpPr/>
          <p:nvPr/>
        </p:nvSpPr>
        <p:spPr>
          <a:xfrm rot="5400000">
            <a:off x="748664" y="30400"/>
            <a:ext cx="54900" cy="411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/>
          <p:nvPr/>
        </p:nvSpPr>
        <p:spPr>
          <a:xfrm rot="10800000" flipH="1">
            <a:off x="570356" y="753656"/>
            <a:ext cx="3847275" cy="10350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298219" y="1377427"/>
            <a:ext cx="3332475" cy="81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/>
              <a:t>IDEATION</a:t>
            </a:r>
            <a:br>
              <a:rPr lang="en" sz="2700"/>
            </a:br>
            <a:r>
              <a:rPr lang="en" sz="2700"/>
              <a:t/>
            </a:r>
            <a:br>
              <a:rPr lang="en" sz="2700"/>
            </a:br>
            <a:r>
              <a:rPr lang="en" sz="2700"/>
              <a:t/>
            </a:r>
            <a:br>
              <a:rPr lang="en" sz="2700"/>
            </a:br>
            <a:endParaRPr sz="2700"/>
          </a:p>
        </p:txBody>
      </p:sp>
      <p:sp>
        <p:nvSpPr>
          <p:cNvPr id="198" name="Google Shape;198;p27"/>
          <p:cNvSpPr/>
          <p:nvPr/>
        </p:nvSpPr>
        <p:spPr>
          <a:xfrm rot="5400000">
            <a:off x="486917" y="290954"/>
            <a:ext cx="54864" cy="41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308681" y="1100397"/>
            <a:ext cx="331155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en" sz="1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Brainstorming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5900" marR="0" lvl="0" indent="-177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en" sz="1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Possible 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805933" y="4214925"/>
            <a:ext cx="183892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Fig 1: Brainstorming Ideas</a:t>
            </a:r>
            <a:endParaRPr sz="1100" b="0" i="1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10" y="2039821"/>
            <a:ext cx="2610768" cy="211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338" y="789966"/>
            <a:ext cx="4042372" cy="38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5808600" y="262463"/>
            <a:ext cx="1296900" cy="4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Collaborate with charitable organisations </a:t>
            </a:r>
            <a:endParaRPr sz="11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7847100" y="1551150"/>
            <a:ext cx="1296900" cy="4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Sharing of campaigns and active engagement with local issues </a:t>
            </a:r>
            <a:endParaRPr sz="11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7702969" y="3452906"/>
            <a:ext cx="1208250" cy="4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Donation using a secure network and authenticated systems</a:t>
            </a:r>
            <a:endParaRPr sz="11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3247950" y="2884688"/>
            <a:ext cx="1100925" cy="4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Rewards and coupons to be provided for donation and limiting waste</a:t>
            </a:r>
            <a:endParaRPr sz="11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3392063" y="914492"/>
            <a:ext cx="1296900" cy="94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location of the donors,</a:t>
            </a:r>
            <a:endParaRPr sz="11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donated food and the receiver can be tracked.</a:t>
            </a:r>
            <a:r>
              <a:rPr lang="en" sz="11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5519006" y="569456"/>
            <a:ext cx="411525" cy="5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r>
              <a:rPr lang="en" sz="1100" b="0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7436944" y="1150631"/>
            <a:ext cx="332550" cy="4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sz="3600" b="0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4095338" y="1855219"/>
            <a:ext cx="332550" cy="4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 sz="3600" b="0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4405725" y="3353138"/>
            <a:ext cx="332550" cy="4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sz="3600" b="0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7847100" y="2709225"/>
            <a:ext cx="332550" cy="4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sz="3600" b="0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632042" y="4865543"/>
            <a:ext cx="7879950" cy="13725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7"/>
          <p:cNvSpPr/>
          <p:nvPr/>
        </p:nvSpPr>
        <p:spPr>
          <a:xfrm rot="5400000">
            <a:off x="2188772" y="3281491"/>
            <a:ext cx="41175" cy="3154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7"/>
          <p:cNvSpPr/>
          <p:nvPr/>
        </p:nvSpPr>
        <p:spPr>
          <a:xfrm rot="10800000" flipH="1">
            <a:off x="318581" y="1774837"/>
            <a:ext cx="3073500" cy="13725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6456" y="2562150"/>
            <a:ext cx="551025" cy="5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98219" y="1377427"/>
            <a:ext cx="3332365" cy="81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/>
              <a:t>IDEATION</a:t>
            </a:r>
            <a:br>
              <a:rPr lang="en" sz="2700"/>
            </a:br>
            <a:r>
              <a:rPr lang="en" sz="2700"/>
              <a:t/>
            </a:r>
            <a:br>
              <a:rPr lang="en" sz="2700"/>
            </a:br>
            <a:r>
              <a:rPr lang="en" sz="2700"/>
              <a:t/>
            </a:r>
            <a:br>
              <a:rPr lang="en" sz="2700"/>
            </a:br>
            <a:endParaRPr sz="2700"/>
          </a:p>
        </p:txBody>
      </p:sp>
      <p:sp>
        <p:nvSpPr>
          <p:cNvPr id="223" name="Google Shape;223;p28"/>
          <p:cNvSpPr/>
          <p:nvPr/>
        </p:nvSpPr>
        <p:spPr>
          <a:xfrm rot="5400000">
            <a:off x="486917" y="290954"/>
            <a:ext cx="54864" cy="41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308610" y="1714156"/>
            <a:ext cx="3291840" cy="13716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298735" y="1100395"/>
            <a:ext cx="3311550" cy="6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en" sz="1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Function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5900" marR="0" lvl="0" indent="-177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➢"/>
            </a:pPr>
            <a:r>
              <a:rPr lang="en" sz="1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Process Flow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2050" y="218625"/>
            <a:ext cx="3877294" cy="438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931" y="1827169"/>
            <a:ext cx="3154726" cy="264025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700013" y="4554750"/>
            <a:ext cx="252877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Fig 2: User Function Diagram</a:t>
            </a:r>
            <a:endParaRPr sz="1100" b="0" i="1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4732050" y="4598700"/>
            <a:ext cx="404055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Fig 3: User Process Flow Diagram</a:t>
            </a:r>
            <a:endParaRPr sz="1100" b="0" i="1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632042" y="4865543"/>
            <a:ext cx="7879950" cy="13725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 rot="5400000">
            <a:off x="2188772" y="3281491"/>
            <a:ext cx="41175" cy="3154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298219" y="1377427"/>
            <a:ext cx="3332475" cy="81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 dirty="0"/>
              <a:t>IDEATION</a:t>
            </a:r>
            <a:br>
              <a:rPr lang="en" sz="2700" dirty="0"/>
            </a:br>
            <a:r>
              <a:rPr lang="en" sz="2700" dirty="0"/>
              <a:t/>
            </a:r>
            <a:br>
              <a:rPr lang="en" sz="2700" dirty="0"/>
            </a:br>
            <a:r>
              <a:rPr lang="en" sz="2700" dirty="0"/>
              <a:t/>
            </a:r>
            <a:br>
              <a:rPr lang="en" sz="2700" dirty="0"/>
            </a:br>
            <a:endParaRPr sz="2700" dirty="0"/>
          </a:p>
        </p:txBody>
      </p:sp>
      <p:sp>
        <p:nvSpPr>
          <p:cNvPr id="238" name="Google Shape;238;p29"/>
          <p:cNvSpPr/>
          <p:nvPr/>
        </p:nvSpPr>
        <p:spPr>
          <a:xfrm rot="5400000">
            <a:off x="486917" y="290954"/>
            <a:ext cx="54864" cy="41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308647" y="1558962"/>
            <a:ext cx="3291750" cy="13725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298219" y="1160738"/>
            <a:ext cx="341077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➢"/>
            </a:pPr>
            <a:r>
              <a:rPr lang="en" sz="1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Wireframing 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3968176" y="3169139"/>
            <a:ext cx="138285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Fig 4: Wireframe Sketches</a:t>
            </a:r>
            <a:endParaRPr sz="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8003" y="1682835"/>
            <a:ext cx="27432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614" y="1682835"/>
            <a:ext cx="2743201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7391" y="1682835"/>
            <a:ext cx="27432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>
            <a:off x="1585163" y="3397331"/>
            <a:ext cx="77625" cy="4657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7656413" y="3397331"/>
            <a:ext cx="77625" cy="4657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4620788" y="3397331"/>
            <a:ext cx="77625" cy="4657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397350" y="3890925"/>
            <a:ext cx="2494125" cy="46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i. Sign up screen, ii- register details, iii-OTP authentication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3336619" y="4201256"/>
            <a:ext cx="2649375" cy="59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3368175" y="3863081"/>
            <a:ext cx="2582775" cy="6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 b="1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iv- main screen, v- donation details,</a:t>
            </a:r>
            <a:endParaRPr sz="11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 b="1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vi- NGO details</a:t>
            </a:r>
            <a:endParaRPr sz="11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6427725" y="3863081"/>
            <a:ext cx="2494125" cy="6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 b="1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vii- main screen, viii- rewards &amp; coupons page , ix- money donation options</a:t>
            </a:r>
            <a:endParaRPr sz="1100" b="1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776025" y="4476403"/>
            <a:ext cx="8367975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 b="0" i="1" u="none" strike="noStrike" cap="none" dirty="0" smtClean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Figure 4-6: The </a:t>
            </a:r>
            <a:r>
              <a:rPr lang="en" sz="1100" b="0" i="1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 fidelity wireframes are sketched and various screens are </a:t>
            </a:r>
            <a:r>
              <a:rPr lang="en" sz="1100" b="0" i="1" u="none" strike="noStrike" cap="none" dirty="0" smtClean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shown</a:t>
            </a:r>
            <a:endParaRPr sz="10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632042" y="4865543"/>
            <a:ext cx="7879950" cy="13725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 rot="5400000">
            <a:off x="2188772" y="3281491"/>
            <a:ext cx="41175" cy="3154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0" descr="Main screen – 1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249" y="784457"/>
            <a:ext cx="1582419" cy="281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 descr="Volunteer – 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5551" y="794002"/>
            <a:ext cx="1573926" cy="279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 descr="Notifications – 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8268" y="825909"/>
            <a:ext cx="1561128" cy="277672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324736" y="3862175"/>
            <a:ext cx="1546800" cy="1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Main screen</a:t>
            </a:r>
            <a:endParaRPr sz="1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3915597" y="3881272"/>
            <a:ext cx="1318681" cy="15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Notifications screen</a:t>
            </a:r>
            <a:endParaRPr sz="1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2006967" y="3862097"/>
            <a:ext cx="1576464" cy="15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Volunteering screen</a:t>
            </a:r>
            <a:endParaRPr sz="1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6" name="Google Shape;266;p30" descr="Donate – 10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9386" y="809312"/>
            <a:ext cx="1570907" cy="279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 descr="Hotspot-2 – 3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6557" y="816958"/>
            <a:ext cx="1565069" cy="278373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/>
        </p:nvSpPr>
        <p:spPr>
          <a:xfrm>
            <a:off x="7278357" y="3824212"/>
            <a:ext cx="1559434" cy="15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Adding a hunger hotspot</a:t>
            </a:r>
            <a:endParaRPr sz="1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5476550" y="3843070"/>
            <a:ext cx="1571960" cy="15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Entering details of surplus food- Advanced</a:t>
            </a:r>
            <a:endParaRPr sz="11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0" y="4476403"/>
            <a:ext cx="9144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 b="0" i="1" u="none" strike="noStrike" cap="none" dirty="0" smtClean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Figure 7-11: The </a:t>
            </a:r>
            <a:r>
              <a:rPr lang="en" sz="1100" b="0" i="1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 fidelity wireframes ( designed using Adobe XD) </a:t>
            </a:r>
            <a:endParaRPr sz="1100" b="0" i="1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385250" y="590550"/>
            <a:ext cx="3291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 dirty="0"/>
              <a:t>MOCK-UP</a:t>
            </a:r>
            <a:endParaRPr sz="2700" dirty="0"/>
          </a:p>
        </p:txBody>
      </p:sp>
      <p:sp>
        <p:nvSpPr>
          <p:cNvPr id="277" name="Google Shape;277;p31"/>
          <p:cNvSpPr/>
          <p:nvPr/>
        </p:nvSpPr>
        <p:spPr>
          <a:xfrm rot="5400000">
            <a:off x="486839" y="290912"/>
            <a:ext cx="549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1"/>
          <p:cNvSpPr/>
          <p:nvPr/>
        </p:nvSpPr>
        <p:spPr>
          <a:xfrm rot="10800000" flipH="1">
            <a:off x="308503" y="1149765"/>
            <a:ext cx="2249700" cy="13800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632042" y="4865543"/>
            <a:ext cx="7879800" cy="13800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1"/>
          <p:cNvSpPr/>
          <p:nvPr/>
        </p:nvSpPr>
        <p:spPr>
          <a:xfrm rot="5400000">
            <a:off x="2188772" y="3281416"/>
            <a:ext cx="41100" cy="31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00" y="1583525"/>
            <a:ext cx="3086275" cy="20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975" y="469250"/>
            <a:ext cx="5706199" cy="42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8;p28"/>
          <p:cNvSpPr txBox="1"/>
          <p:nvPr/>
        </p:nvSpPr>
        <p:spPr>
          <a:xfrm>
            <a:off x="442913" y="4063509"/>
            <a:ext cx="2662037" cy="289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Fig </a:t>
            </a:r>
            <a:r>
              <a:rPr lang="en" sz="1100" i="1" dirty="0" smtClean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12,13</a:t>
            </a:r>
            <a:r>
              <a:rPr lang="en" sz="1100" b="0" i="1" u="none" strike="noStrike" cap="none" dirty="0" smtClean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: Design Mock ups for the application</a:t>
            </a:r>
            <a:endParaRPr sz="1100" b="0" i="1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371650" y="625925"/>
            <a:ext cx="32919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"/>
              <a:buNone/>
            </a:pPr>
            <a:r>
              <a:rPr lang="en" sz="2700" dirty="0"/>
              <a:t>DESIGN</a:t>
            </a:r>
            <a:br>
              <a:rPr lang="en" sz="2700" dirty="0"/>
            </a:br>
            <a:r>
              <a:rPr lang="en" sz="2700" dirty="0"/>
              <a:t>ASPECTS</a:t>
            </a:r>
            <a:endParaRPr sz="2700" dirty="0"/>
          </a:p>
        </p:txBody>
      </p:sp>
      <p:sp>
        <p:nvSpPr>
          <p:cNvPr id="289" name="Google Shape;289;p32"/>
          <p:cNvSpPr/>
          <p:nvPr/>
        </p:nvSpPr>
        <p:spPr>
          <a:xfrm rot="5400000">
            <a:off x="486877" y="290950"/>
            <a:ext cx="54900" cy="411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308610" y="1534706"/>
            <a:ext cx="3291900" cy="13800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308605" y="2094438"/>
            <a:ext cx="4321800" cy="48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632017" y="4720993"/>
            <a:ext cx="7879800" cy="13800"/>
          </a:xfrm>
          <a:prstGeom prst="rect">
            <a:avLst/>
          </a:prstGeom>
          <a:solidFill>
            <a:srgbClr val="D8D3B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2"/>
          <p:cNvSpPr/>
          <p:nvPr/>
        </p:nvSpPr>
        <p:spPr>
          <a:xfrm rot="5400000">
            <a:off x="2188822" y="3158966"/>
            <a:ext cx="41100" cy="31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2"/>
          <p:cNvSpPr txBox="1">
            <a:spLocks noGrp="1"/>
          </p:cNvSpPr>
          <p:nvPr>
            <p:ph type="body" idx="1"/>
          </p:nvPr>
        </p:nvSpPr>
        <p:spPr>
          <a:xfrm>
            <a:off x="308600" y="1638025"/>
            <a:ext cx="3770700" cy="29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venir"/>
              <a:buChar char="•"/>
            </a:pPr>
            <a:r>
              <a:rPr lang="en" sz="1200" dirty="0">
                <a:solidFill>
                  <a:srgbClr val="222222"/>
                </a:solidFill>
                <a:highlight>
                  <a:srgbClr val="FCFCFC"/>
                </a:highlight>
              </a:rPr>
              <a:t>Cool colors can create a calming effect, inspiring logical thought and  bring memories of kindness, joy and love. </a:t>
            </a:r>
            <a:endParaRPr sz="1200" dirty="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venir"/>
              <a:buChar char="•"/>
            </a:pPr>
            <a:r>
              <a:rPr lang="en" sz="1200" dirty="0">
                <a:solidFill>
                  <a:srgbClr val="222222"/>
                </a:solidFill>
                <a:highlight>
                  <a:srgbClr val="FCFCFC"/>
                </a:highlight>
              </a:rPr>
              <a:t>Blue is considered a color of stability and tends to be perceived in association with authority, trust and dependability</a:t>
            </a:r>
            <a:endParaRPr sz="1200" dirty="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venir"/>
              <a:buChar char="•"/>
            </a:pPr>
            <a:r>
              <a:rPr lang="en" sz="1200" dirty="0">
                <a:solidFill>
                  <a:srgbClr val="222222"/>
                </a:solidFill>
                <a:highlight>
                  <a:srgbClr val="FCFCFC"/>
                </a:highlight>
              </a:rPr>
              <a:t>Bright hues can motivate donors to take action. </a:t>
            </a:r>
            <a:endParaRPr sz="1200" dirty="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venir"/>
              <a:buChar char="•"/>
            </a:pPr>
            <a:r>
              <a:rPr lang="en" sz="1200" dirty="0">
                <a:solidFill>
                  <a:srgbClr val="222222"/>
                </a:solidFill>
                <a:highlight>
                  <a:srgbClr val="FCFCFC"/>
                </a:highlight>
              </a:rPr>
              <a:t>Roboto was used as it is the standard font for user interfaces in Android, hence gives good readability across devices.</a:t>
            </a:r>
            <a:endParaRPr sz="1200" dirty="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venir"/>
              <a:buChar char="•"/>
            </a:pPr>
            <a:r>
              <a:rPr lang="en" sz="1200" dirty="0">
                <a:solidFill>
                  <a:srgbClr val="222222"/>
                </a:solidFill>
                <a:highlight>
                  <a:srgbClr val="FCFCFC"/>
                </a:highlight>
              </a:rPr>
              <a:t>The round shape in logo denotes wholesomeness, the name is kept colloquial for better relatability among general masses</a:t>
            </a:r>
            <a:endParaRPr sz="1200" dirty="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solidFill>
                <a:srgbClr val="222222"/>
              </a:solidFill>
              <a:highlight>
                <a:srgbClr val="FCFCFC"/>
              </a:highlight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750" y="1692313"/>
            <a:ext cx="4833050" cy="23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/>
          <p:nvPr/>
        </p:nvSpPr>
        <p:spPr>
          <a:xfrm>
            <a:off x="4310875" y="4155750"/>
            <a:ext cx="4833000" cy="73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 smtClean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Figure 14,15: Logo</a:t>
            </a:r>
            <a:r>
              <a:rPr lang="en" sz="1100" i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colour and typography. Dominant app colour used: Dodger Blue</a:t>
            </a:r>
            <a:endParaRPr sz="1100" i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3491825" y="47665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32">
            <a:hlinkClick r:id="rId4"/>
          </p:cNvPr>
          <p:cNvSpPr txBox="1"/>
          <p:nvPr/>
        </p:nvSpPr>
        <p:spPr>
          <a:xfrm>
            <a:off x="192650" y="4659150"/>
            <a:ext cx="823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rgbClr val="222222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 </a:t>
            </a:r>
            <a:r>
              <a:rPr lang="en" sz="1050" dirty="0">
                <a:solidFill>
                  <a:srgbClr val="222222"/>
                </a:solidFill>
                <a:highlight>
                  <a:srgbClr val="FCFCFC"/>
                </a:highlight>
                <a:latin typeface="Avenir"/>
                <a:ea typeface="Avenir"/>
                <a:cs typeface="Avenir"/>
                <a:sym typeface="Avenir"/>
              </a:rPr>
              <a:t>Reference </a:t>
            </a:r>
            <a:r>
              <a:rPr lang="en" sz="1050" dirty="0" smtClean="0">
                <a:solidFill>
                  <a:srgbClr val="222222"/>
                </a:solidFill>
                <a:highlight>
                  <a:srgbClr val="FCFCFC"/>
                </a:highlight>
                <a:latin typeface="Avenir"/>
                <a:ea typeface="Avenir"/>
                <a:cs typeface="Avenir"/>
                <a:sym typeface="Avenir"/>
              </a:rPr>
              <a:t>source: </a:t>
            </a:r>
            <a:r>
              <a:rPr lang="en-IN" sz="1050" dirty="0" smtClean="0">
                <a:solidFill>
                  <a:srgbClr val="222222"/>
                </a:solidFill>
                <a:highlight>
                  <a:srgbClr val="FCFCFC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https://smallbusiness.chron.com/importance-colors-fundraising-advertising-70854.html </a:t>
            </a:r>
            <a:r>
              <a:rPr lang="en-IN" sz="1050" dirty="0" smtClean="0">
                <a:solidFill>
                  <a:schemeClr val="tx1"/>
                </a:solidFill>
                <a:highlight>
                  <a:srgbClr val="FCFCFC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]</a:t>
            </a:r>
            <a:r>
              <a:rPr lang="en-IN" sz="1050" dirty="0" smtClean="0">
                <a:solidFill>
                  <a:srgbClr val="222222"/>
                </a:solidFill>
                <a:highlight>
                  <a:srgbClr val="FCFCFC"/>
                </a:highlight>
                <a:latin typeface="Avenir"/>
                <a:ea typeface="Avenir"/>
                <a:cs typeface="Avenir"/>
                <a:sym typeface="Avenir"/>
                <a:hlinkClick r:id="rId4"/>
              </a:rPr>
              <a:t> </a:t>
            </a:r>
            <a:endParaRPr sz="11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775" y="306163"/>
            <a:ext cx="32194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A3621"/>
      </a:dk2>
      <a:lt2>
        <a:srgbClr val="E8E2E5"/>
      </a:lt2>
      <a:accent1>
        <a:srgbClr val="47B47D"/>
      </a:accent1>
      <a:accent2>
        <a:srgbClr val="3BB145"/>
      </a:accent2>
      <a:accent3>
        <a:srgbClr val="6AB246"/>
      </a:accent3>
      <a:accent4>
        <a:srgbClr val="8FAC39"/>
      </a:accent4>
      <a:accent5>
        <a:srgbClr val="B2A046"/>
      </a:accent5>
      <a:accent6>
        <a:srgbClr val="B16C3B"/>
      </a:accent6>
      <a:hlink>
        <a:srgbClr val="85852C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795</Words>
  <Application>Microsoft Office PowerPoint</Application>
  <PresentationFormat>On-screen Show (16:9)</PresentationFormat>
  <Paragraphs>105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Avenir</vt:lpstr>
      <vt:lpstr>Arial</vt:lpstr>
      <vt:lpstr>Playfair Display</vt:lpstr>
      <vt:lpstr>Calibri</vt:lpstr>
      <vt:lpstr>Roboto</vt:lpstr>
      <vt:lpstr>Simple Light</vt:lpstr>
      <vt:lpstr>AccentBoxVTI</vt:lpstr>
      <vt:lpstr>UX/UI Design For Food Donation:  A Sustainable System For Charity And Waste Reduction  </vt:lpstr>
      <vt:lpstr>MOTIVATION</vt:lpstr>
      <vt:lpstr>LITERATURE REVIEW</vt:lpstr>
      <vt:lpstr>IDEATION   </vt:lpstr>
      <vt:lpstr>IDEATION   </vt:lpstr>
      <vt:lpstr>IDEATION   </vt:lpstr>
      <vt:lpstr>PowerPoint Presentation</vt:lpstr>
      <vt:lpstr>MOCK-UP</vt:lpstr>
      <vt:lpstr>DESIGN ASPECTS</vt:lpstr>
      <vt:lpstr>FUTURE PERSPECTIVE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UX/UI Design For Food Donation:  A Sustainable System For Charity And Waste Reduction  </dc:title>
  <cp:lastModifiedBy>PK</cp:lastModifiedBy>
  <cp:revision>5</cp:revision>
  <dcterms:modified xsi:type="dcterms:W3CDTF">2021-05-05T19:47:18Z</dcterms:modified>
</cp:coreProperties>
</file>